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Inter Bold" charset="1" panose="020B0802030000000004"/>
      <p:regular r:id="rId14"/>
    </p:embeddedFont>
    <p:embeddedFont>
      <p:font typeface="Inter" charset="1" panose="020B050203000000000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notesSlides/notesSlide2.xml" Type="http://schemas.openxmlformats.org/officeDocument/2006/relationships/notesSlide"/><Relationship Id="rId2" Target="presProps.xml" Type="http://schemas.openxmlformats.org/officeDocument/2006/relationships/presProps"/><Relationship Id="rId20" Target="notesSlides/notesSlide3.xml" Type="http://schemas.openxmlformats.org/officeDocument/2006/relationships/notesSlide"/><Relationship Id="rId21" Target="notesSlides/notesSlide4.xml" Type="http://schemas.openxmlformats.org/officeDocument/2006/relationships/notesSlide"/><Relationship Id="rId22" Target="notesSlides/notesSlide5.xml" Type="http://schemas.openxmlformats.org/officeDocument/2006/relationships/notesSlide"/><Relationship Id="rId23" Target="notesSlides/notesSlide6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We’re tackling a global problem: the crushing cost of healthcare.</a:t>
            </a:r>
          </a:p>
          <a:p>
            <a:r>
              <a:rPr lang="en-US"/>
              <a:t/>
            </a:r>
          </a:p>
          <a:p>
            <a:r>
              <a:rPr lang="en-US"/>
              <a:t>According to the Universal Health Coverage Report 2023:</a:t>
            </a:r>
          </a:p>
          <a:p>
            <a:r>
              <a:rPr lang="en-US"/>
              <a:t/>
            </a:r>
          </a:p>
          <a:p>
            <a:r>
              <a:rPr lang="en-US"/>
              <a:t>Nearly 2 billion people face severe financial hardship due to out-of-pocket healthcare costs.</a:t>
            </a:r>
          </a:p>
          <a:p>
            <a:r>
              <a:rPr lang="en-US"/>
              <a:t/>
            </a:r>
          </a:p>
          <a:p>
            <a:r>
              <a:rPr lang="en-US"/>
              <a:t>Over 1 billion see their household budgets heavily burdened.</a:t>
            </a:r>
          </a:p>
          <a:p>
            <a:r>
              <a:rPr lang="en-US"/>
              <a:t/>
            </a:r>
          </a:p>
          <a:p>
            <a:r>
              <a:rPr lang="en-US"/>
              <a:t>And around 1.3 billion are pushed into poverty because of medical expenses.</a:t>
            </a:r>
          </a:p>
          <a:p>
            <a:r>
              <a:rPr lang="en-US"/>
              <a:t/>
            </a:r>
          </a:p>
          <a:p>
            <a:r>
              <a:rPr lang="en-US"/>
              <a:t>These numbers highlight an urgent need for change.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Healthcare is a universal human right, as recognized by the WHO.</a:t>
            </a:r>
          </a:p>
          <a:p>
            <a:r>
              <a:rPr lang="en-US"/>
              <a:t/>
            </a:r>
          </a:p>
          <a:p>
            <a:r>
              <a:rPr lang="en-US"/>
              <a:t>Our solution is a global funding platform that uses AI to verify medical campaigns and accurately calculate the amount needed in real time based on individual profiles.</a:t>
            </a:r>
          </a:p>
          <a:p>
            <a:r>
              <a:rPr lang="en-US"/>
              <a:t/>
            </a:r>
          </a:p>
          <a:p>
            <a:r>
              <a:rPr lang="en-US"/>
              <a:t>Powered by RLUSD on the XRP Ledger, the platform ensures price stability and enables fast, secure, low-cost, and transparent global financial transfers.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We will now begin the demonstration of our MVP.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 XRP Ledger powers our platform’s fundraising system with speed, transparency, and trust.</a:t>
            </a:r>
          </a:p>
          <a:p>
            <a:r>
              <a:rPr lang="en-US"/>
              <a:t/>
            </a:r>
          </a:p>
          <a:p>
            <a:r>
              <a:rPr lang="en-US"/>
              <a:t>Every transaction is recorded on-chain for full transparency and fraud prevention.</a:t>
            </a:r>
          </a:p>
          <a:p>
            <a:r>
              <a:rPr lang="en-US"/>
              <a:t/>
            </a:r>
          </a:p>
          <a:p>
            <a:r>
              <a:rPr lang="en-US"/>
              <a:t>XRPL enables near-instant, low-cost global payments, and we use RLUSD, a stable asset, to protect users from crypto volatility.</a:t>
            </a:r>
          </a:p>
          <a:p>
            <a:r>
              <a:rPr lang="en-US"/>
              <a:t/>
            </a:r>
          </a:p>
          <a:p>
            <a:r>
              <a:rPr lang="en-US"/>
              <a:t>Funds are held in automated escrow, released only when goals are met — giving donors real-time visibility and confidence.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 future roadmap of our platform follows a progressive improvement model, with clearly defined goals for each phase.</a:t>
            </a:r>
          </a:p>
          <a:p>
            <a:r>
              <a:rPr lang="en-US"/>
              <a:t/>
            </a:r>
          </a:p>
          <a:p>
            <a:r>
              <a:rPr lang="en-US"/>
              <a:t>Our approach ensures that each milestone is met before moving forward, leading up to a global launch.</a:t>
            </a:r>
          </a:p>
          <a:p>
            <a:r>
              <a:rPr lang="en-US"/>
              <a:t/>
            </a:r>
          </a:p>
          <a:p>
            <a:r>
              <a:rPr lang="en-US"/>
              <a:t>The full development journey is expected to span approximately 34 months of continuous refinement and innovation.</a:t>
            </a:r>
          </a:p>
          <a:p>
            <a:r>
              <a:rPr lang="en-US"/>
              <a:t/>
            </a:r>
          </a:p>
          <a:p>
            <a:r>
              <a:rPr lang="en-US"/>
              <a:t>P1:</a:t>
            </a:r>
          </a:p>
          <a:p>
            <a:r>
              <a:rPr lang="en-US"/>
              <a:t>Custom AI: Eligibility and Legitimacy</a:t>
            </a:r>
          </a:p>
          <a:p>
            <a:r>
              <a:rPr lang="en-US"/>
              <a:t>DIDs: Solves challenges around trust, verification, privacy and compliance</a:t>
            </a:r>
          </a:p>
          <a:p>
            <a:r>
              <a:rPr lang="en-US"/>
              <a:t/>
            </a:r>
          </a:p>
          <a:p>
            <a:r>
              <a:rPr lang="en-US"/>
              <a:t>P3:</a:t>
            </a:r>
          </a:p>
          <a:p>
            <a:r>
              <a:rPr lang="en-US"/>
              <a:t>More seamless integration between various providers (Insurance, Government Subsidy, Employer Health Benefits)</a:t>
            </a:r>
          </a:p>
          <a:p>
            <a:r>
              <a:rPr lang="en-US"/>
              <a:t/>
            </a:r>
          </a:p>
          <a:p>
            <a:r>
              <a:rPr lang="en-US"/>
              <a:t>P4:</a:t>
            </a:r>
          </a:p>
          <a:p>
            <a:r>
              <a:rPr lang="en-US"/>
              <a:t>Integrate other stablecoins helps increase flexibility, adoption, and cross-border efficiency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Thank you!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slide2.xml" Type="http://schemas.openxmlformats.org/officeDocument/2006/relationships/slid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jpeg" Type="http://schemas.openxmlformats.org/officeDocument/2006/relationships/image"/><Relationship Id="rId7" Target="../media/image8.jpeg" Type="http://schemas.openxmlformats.org/officeDocument/2006/relationships/image"/><Relationship Id="rId8" Target="../media/image9.jpeg" Type="http://schemas.openxmlformats.org/officeDocument/2006/relationships/image"/><Relationship Id="rId9" Target="../media/image10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3.png" Type="http://schemas.openxmlformats.org/officeDocument/2006/relationships/image"/><Relationship Id="rId4" Target="../embeddings/oleObject1.bin" Type="http://schemas.openxmlformats.org/officeDocument/2006/relationships/oleObjec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4C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312992" y="6566923"/>
            <a:ext cx="3224467" cy="3224467"/>
          </a:xfrm>
          <a:custGeom>
            <a:avLst/>
            <a:gdLst/>
            <a:ahLst/>
            <a:cxnLst/>
            <a:rect r="r" b="b" t="t" l="l"/>
            <a:pathLst>
              <a:path h="3224467" w="3224467">
                <a:moveTo>
                  <a:pt x="0" y="0"/>
                </a:moveTo>
                <a:lnTo>
                  <a:pt x="3224467" y="0"/>
                </a:lnTo>
                <a:lnTo>
                  <a:pt x="3224467" y="3224468"/>
                </a:lnTo>
                <a:lnTo>
                  <a:pt x="0" y="3224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37459" y="6542611"/>
            <a:ext cx="3244110" cy="3244110"/>
          </a:xfrm>
          <a:custGeom>
            <a:avLst/>
            <a:gdLst/>
            <a:ahLst/>
            <a:cxnLst/>
            <a:rect r="r" b="b" t="t" l="l"/>
            <a:pathLst>
              <a:path h="3244110" w="3244110">
                <a:moveTo>
                  <a:pt x="0" y="0"/>
                </a:moveTo>
                <a:lnTo>
                  <a:pt x="3244110" y="0"/>
                </a:lnTo>
                <a:lnTo>
                  <a:pt x="3244110" y="3244110"/>
                </a:lnTo>
                <a:lnTo>
                  <a:pt x="0" y="32441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16927840" y="722292"/>
            <a:ext cx="33146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16927840" y="785813"/>
            <a:ext cx="33146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16927840" y="849333"/>
            <a:ext cx="33146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7781569" y="6537941"/>
            <a:ext cx="11244332" cy="3253450"/>
            <a:chOff x="0" y="0"/>
            <a:chExt cx="1742041" cy="504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42041" cy="504045"/>
            </a:xfrm>
            <a:custGeom>
              <a:avLst/>
              <a:gdLst/>
              <a:ahLst/>
              <a:cxnLst/>
              <a:rect r="r" b="b" t="t" l="l"/>
              <a:pathLst>
                <a:path h="504045" w="1742041">
                  <a:moveTo>
                    <a:pt x="0" y="0"/>
                  </a:moveTo>
                  <a:lnTo>
                    <a:pt x="1742041" y="0"/>
                  </a:lnTo>
                  <a:lnTo>
                    <a:pt x="1742041" y="504045"/>
                  </a:lnTo>
                  <a:lnTo>
                    <a:pt x="0" y="504045"/>
                  </a:lnTo>
                  <a:close/>
                </a:path>
              </a:pathLst>
            </a:custGeom>
            <a:blipFill>
              <a:blip r:embed="rId6"/>
              <a:stretch>
                <a:fillRect l="0" t="-23292" r="0" b="-71978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919568" y="6566923"/>
            <a:ext cx="2617891" cy="2617891"/>
          </a:xfrm>
          <a:custGeom>
            <a:avLst/>
            <a:gdLst/>
            <a:ahLst/>
            <a:cxnLst/>
            <a:rect r="r" b="b" t="t" l="l"/>
            <a:pathLst>
              <a:path h="2617891" w="2617891">
                <a:moveTo>
                  <a:pt x="0" y="0"/>
                </a:moveTo>
                <a:lnTo>
                  <a:pt x="2617891" y="0"/>
                </a:lnTo>
                <a:lnTo>
                  <a:pt x="2617891" y="2617891"/>
                </a:lnTo>
                <a:lnTo>
                  <a:pt x="0" y="26178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12992" y="2334869"/>
            <a:ext cx="15707422" cy="2865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47"/>
              </a:lnSpc>
            </a:pPr>
            <a:r>
              <a:rPr lang="en-US" sz="18706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XRPayCare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2992" y="552450"/>
            <a:ext cx="2602893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spc="-216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XRPL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53580" y="668296"/>
            <a:ext cx="928829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0"/>
              </a:lnSpc>
            </a:pPr>
            <a:r>
              <a:rPr lang="en-US" sz="155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Home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381945" y="668296"/>
            <a:ext cx="928829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0"/>
              </a:lnSpc>
            </a:pPr>
            <a:r>
              <a:rPr lang="en-US" sz="155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Id8" action="ppaction://hlinksldjump"/>
              </a:rPr>
              <a:t>About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210310" y="668296"/>
            <a:ext cx="1384026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0"/>
              </a:lnSpc>
            </a:pPr>
            <a:r>
              <a:rPr lang="en-US" sz="155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Product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038675" y="668296"/>
            <a:ext cx="1181716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0"/>
              </a:lnSpc>
            </a:pPr>
            <a:r>
              <a:rPr lang="en-US" sz="155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Contact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4C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6927840" y="722292"/>
            <a:ext cx="33146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6927840" y="785813"/>
            <a:ext cx="33146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6927840" y="849333"/>
            <a:ext cx="33146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-5400000">
            <a:off x="1359203" y="1674863"/>
            <a:ext cx="575846" cy="575846"/>
          </a:xfrm>
          <a:custGeom>
            <a:avLst/>
            <a:gdLst/>
            <a:ahLst/>
            <a:cxnLst/>
            <a:rect r="r" b="b" t="t" l="l"/>
            <a:pathLst>
              <a:path h="575846" w="575846">
                <a:moveTo>
                  <a:pt x="0" y="0"/>
                </a:moveTo>
                <a:lnTo>
                  <a:pt x="575846" y="0"/>
                </a:lnTo>
                <a:lnTo>
                  <a:pt x="575846" y="575846"/>
                </a:lnTo>
                <a:lnTo>
                  <a:pt x="0" y="5758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35049" y="1671355"/>
            <a:ext cx="579354" cy="579354"/>
          </a:xfrm>
          <a:custGeom>
            <a:avLst/>
            <a:gdLst/>
            <a:ahLst/>
            <a:cxnLst/>
            <a:rect r="r" b="b" t="t" l="l"/>
            <a:pathLst>
              <a:path h="579354" w="579354">
                <a:moveTo>
                  <a:pt x="0" y="0"/>
                </a:moveTo>
                <a:lnTo>
                  <a:pt x="579354" y="0"/>
                </a:lnTo>
                <a:lnTo>
                  <a:pt x="579354" y="579354"/>
                </a:lnTo>
                <a:lnTo>
                  <a:pt x="0" y="5793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5772640" y="1671355"/>
            <a:ext cx="575846" cy="575846"/>
          </a:xfrm>
          <a:custGeom>
            <a:avLst/>
            <a:gdLst/>
            <a:ahLst/>
            <a:cxnLst/>
            <a:rect r="r" b="b" t="t" l="l"/>
            <a:pathLst>
              <a:path h="575846" w="575846">
                <a:moveTo>
                  <a:pt x="0" y="0"/>
                </a:moveTo>
                <a:lnTo>
                  <a:pt x="575846" y="0"/>
                </a:lnTo>
                <a:lnTo>
                  <a:pt x="575846" y="575846"/>
                </a:lnTo>
                <a:lnTo>
                  <a:pt x="0" y="5758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48486" y="1667847"/>
            <a:ext cx="579354" cy="579354"/>
          </a:xfrm>
          <a:custGeom>
            <a:avLst/>
            <a:gdLst/>
            <a:ahLst/>
            <a:cxnLst/>
            <a:rect r="r" b="b" t="t" l="l"/>
            <a:pathLst>
              <a:path h="579354" w="579354">
                <a:moveTo>
                  <a:pt x="0" y="0"/>
                </a:moveTo>
                <a:lnTo>
                  <a:pt x="579354" y="0"/>
                </a:lnTo>
                <a:lnTo>
                  <a:pt x="579354" y="579354"/>
                </a:lnTo>
                <a:lnTo>
                  <a:pt x="0" y="5793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416681" y="3460720"/>
            <a:ext cx="3961595" cy="396159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26323" r="0" b="-5167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918763" y="3460720"/>
            <a:ext cx="3961595" cy="396159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38787" r="0" b="-61212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4912162" y="3460720"/>
            <a:ext cx="3961595" cy="396159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85894" t="-226517" r="-75597" b="-138919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407642" y="3460720"/>
            <a:ext cx="3961595" cy="396159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3225" r="0" b="-74552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2819203" y="1450945"/>
            <a:ext cx="12649593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MEET THE TEAM at XRPayCare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51301" y="7517565"/>
            <a:ext cx="3286592" cy="467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7"/>
              </a:lnSpc>
            </a:pPr>
            <a:r>
              <a:rPr lang="en-US" sz="300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Gareth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2992" y="552450"/>
            <a:ext cx="2602893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spc="-216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XRPL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553580" y="668296"/>
            <a:ext cx="928829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0"/>
              </a:lnSpc>
            </a:pPr>
            <a:r>
              <a:rPr lang="en-US" sz="155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Home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381945" y="668296"/>
            <a:ext cx="928829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0"/>
              </a:lnSpc>
            </a:pPr>
            <a:r>
              <a:rPr lang="en-US" sz="155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About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210310" y="668296"/>
            <a:ext cx="1384026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0"/>
              </a:lnSpc>
            </a:pPr>
            <a:r>
              <a:rPr lang="en-US" sz="155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Product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038675" y="668296"/>
            <a:ext cx="1181716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0"/>
              </a:lnSpc>
            </a:pPr>
            <a:r>
              <a:rPr lang="en-US" sz="155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Contact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65744" y="7974765"/>
            <a:ext cx="3257706" cy="725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5"/>
              </a:lnSpc>
            </a:pPr>
            <a:r>
              <a:rPr lang="en-US" sz="240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Diploma in Aerospace Electronics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164612" y="7517565"/>
            <a:ext cx="3286592" cy="467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7"/>
              </a:lnSpc>
            </a:pPr>
            <a:r>
              <a:rPr lang="en-US" sz="300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Randall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179054" y="7965240"/>
            <a:ext cx="3257706" cy="75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5"/>
              </a:lnSpc>
            </a:pPr>
            <a:r>
              <a:rPr lang="en-US" sz="250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Diploma in Computer Engineering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720501" y="7517565"/>
            <a:ext cx="3286592" cy="467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7"/>
              </a:lnSpc>
            </a:pPr>
            <a:r>
              <a:rPr lang="en-US" sz="300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Joshua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734943" y="7974765"/>
            <a:ext cx="3257706" cy="725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5"/>
              </a:lnSpc>
            </a:pPr>
            <a:r>
              <a:rPr lang="en-US" sz="240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Diploma in Aerospace Engineering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350107" y="7517565"/>
            <a:ext cx="3286592" cy="467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7"/>
              </a:lnSpc>
            </a:pPr>
            <a:r>
              <a:rPr lang="en-US" sz="300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Zavier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364550" y="7974765"/>
            <a:ext cx="3257706" cy="725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5"/>
              </a:lnSpc>
            </a:pPr>
            <a:r>
              <a:rPr lang="en-US" sz="240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Diploma in Aviation Management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3D4C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2992" y="1981118"/>
            <a:ext cx="8115300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PROBLEM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5937846" y="-1871806"/>
            <a:ext cx="4443556" cy="4443556"/>
            <a:chOff x="0" y="0"/>
            <a:chExt cx="6355080" cy="63550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6020194" y="1183005"/>
            <a:ext cx="1028700" cy="102870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5D3CC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312992" y="3247943"/>
            <a:ext cx="15946308" cy="4656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21" indent="-410210" lvl="1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Significant amount of people struggle to afford medical expenses</a:t>
            </a:r>
          </a:p>
          <a:p>
            <a:pPr algn="l" marL="1640841" indent="-546947" lvl="2">
              <a:lnSpc>
                <a:spcPts val="5320"/>
              </a:lnSpc>
              <a:buFont typeface="Arial"/>
              <a:buChar char="⚬"/>
            </a:pPr>
            <a:r>
              <a:rPr lang="en-US" sz="3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~ 2 billion people face financial hardship due to out-of-pocket health spending</a:t>
            </a:r>
          </a:p>
          <a:p>
            <a:pPr algn="l" marL="1640841" indent="-546947" lvl="2">
              <a:lnSpc>
                <a:spcPts val="5320"/>
              </a:lnSpc>
              <a:buFont typeface="Arial"/>
              <a:buChar char="⚬"/>
            </a:pPr>
            <a:r>
              <a:rPr lang="en-US" sz="3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&gt; 1 billion people (14% global population) experience large out-of-pocket payments</a:t>
            </a:r>
          </a:p>
          <a:p>
            <a:pPr algn="l" marL="1640841" indent="-546947" lvl="2">
              <a:lnSpc>
                <a:spcPts val="5320"/>
              </a:lnSpc>
              <a:buFont typeface="Arial"/>
              <a:buChar char="⚬"/>
            </a:pPr>
            <a:r>
              <a:rPr lang="en-US" sz="3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~ 1.3 billion individuals were pushed into poverty by healthcare payments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2992" y="552450"/>
            <a:ext cx="2602893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spc="-216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XRPL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53580" y="668296"/>
            <a:ext cx="928829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0"/>
              </a:lnSpc>
            </a:pPr>
            <a:r>
              <a:rPr lang="en-US" sz="155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Home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381945" y="668296"/>
            <a:ext cx="928829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0"/>
              </a:lnSpc>
            </a:pPr>
            <a:r>
              <a:rPr lang="en-US" sz="155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About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210310" y="668296"/>
            <a:ext cx="1384026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0"/>
              </a:lnSpc>
            </a:pPr>
            <a:r>
              <a:rPr lang="en-US" sz="155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Product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038675" y="668296"/>
            <a:ext cx="1181716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0"/>
              </a:lnSpc>
            </a:pPr>
            <a:r>
              <a:rPr lang="en-US" sz="155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Contact</a:t>
            </a:r>
          </a:p>
        </p:txBody>
      </p:sp>
      <p:sp>
        <p:nvSpPr>
          <p:cNvPr name="AutoShape 13" id="13"/>
          <p:cNvSpPr/>
          <p:nvPr/>
        </p:nvSpPr>
        <p:spPr>
          <a:xfrm rot="0">
            <a:off x="16927840" y="722292"/>
            <a:ext cx="33146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rot="0">
            <a:off x="16927840" y="785813"/>
            <a:ext cx="33146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rot="0">
            <a:off x="16927840" y="849333"/>
            <a:ext cx="33146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2614438" y="8171098"/>
            <a:ext cx="10017995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Source: WHO &amp; World Bank, UHC Global Monitoring Report (2023)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3D4C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313231" y="5704205"/>
            <a:ext cx="5089249" cy="14287"/>
          </a:xfrm>
          <a:prstGeom prst="line">
            <a:avLst/>
          </a:prstGeom>
          <a:ln cap="rnd" w="47625">
            <a:solidFill>
              <a:srgbClr val="45D3C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313231" y="4995863"/>
            <a:ext cx="5089249" cy="655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Leverages AI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81075" y="5837555"/>
            <a:ext cx="5089488" cy="3124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Determine the required funding amount in real time</a:t>
            </a:r>
          </a:p>
          <a:p>
            <a:pPr algn="l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Verify legitimacy* &amp; eligibility* of fundraising campaigns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548694" y="4995863"/>
            <a:ext cx="8379146" cy="655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Powered by RLUSD &amp; XRP Ledger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209607" y="5837555"/>
            <a:ext cx="7915535" cy="1552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Enables global, fast, secure, low-cost and transparent financial transfers</a:t>
            </a:r>
          </a:p>
          <a:p>
            <a:pPr algn="l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Provides price stability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5937846" y="-1871806"/>
            <a:ext cx="4443556" cy="4443556"/>
            <a:chOff x="0" y="0"/>
            <a:chExt cx="6355080" cy="63550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312992" y="552450"/>
            <a:ext cx="2602893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spc="-216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XRPL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53580" y="668296"/>
            <a:ext cx="928829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0"/>
              </a:lnSpc>
            </a:pPr>
            <a:r>
              <a:rPr lang="en-US" sz="155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Home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381945" y="668296"/>
            <a:ext cx="928829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0"/>
              </a:lnSpc>
            </a:pPr>
            <a:r>
              <a:rPr lang="en-US" sz="155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About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210310" y="668296"/>
            <a:ext cx="1384026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0"/>
              </a:lnSpc>
            </a:pPr>
            <a:r>
              <a:rPr lang="en-US" sz="155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Product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038675" y="668296"/>
            <a:ext cx="1181716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0"/>
              </a:lnSpc>
            </a:pPr>
            <a:r>
              <a:rPr lang="en-US" sz="155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Contact</a:t>
            </a:r>
          </a:p>
        </p:txBody>
      </p:sp>
      <p:sp>
        <p:nvSpPr>
          <p:cNvPr name="AutoShape 14" id="14"/>
          <p:cNvSpPr/>
          <p:nvPr/>
        </p:nvSpPr>
        <p:spPr>
          <a:xfrm rot="0">
            <a:off x="16927840" y="722292"/>
            <a:ext cx="33146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rot="0">
            <a:off x="16927840" y="785813"/>
            <a:ext cx="33146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rot="0">
            <a:off x="16927840" y="849333"/>
            <a:ext cx="33146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1312992" y="1981118"/>
            <a:ext cx="8115300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SOLUTION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12992" y="3253699"/>
            <a:ext cx="15946308" cy="1322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Alleviate financial burden of medical expenses by creating a global funding platform</a:t>
            </a:r>
          </a:p>
        </p:txBody>
      </p:sp>
      <p:sp>
        <p:nvSpPr>
          <p:cNvPr name="AutoShape 19" id="19"/>
          <p:cNvSpPr/>
          <p:nvPr/>
        </p:nvSpPr>
        <p:spPr>
          <a:xfrm>
            <a:off x="8548694" y="5704205"/>
            <a:ext cx="8379146" cy="0"/>
          </a:xfrm>
          <a:prstGeom prst="line">
            <a:avLst/>
          </a:prstGeom>
          <a:ln cap="rnd" w="47625">
            <a:solidFill>
              <a:srgbClr val="45D3C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15629534" y="9808649"/>
            <a:ext cx="1984623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*Part of Phase 1 plans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4C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5937846" y="-1871806"/>
            <a:ext cx="4443556" cy="4443556"/>
            <a:chOff x="0" y="0"/>
            <a:chExt cx="6355080" cy="63550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16927840" y="722292"/>
            <a:ext cx="33146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16927840" y="785813"/>
            <a:ext cx="33146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16927840" y="849333"/>
            <a:ext cx="33146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312992" y="552450"/>
            <a:ext cx="2602893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spc="-216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XRPL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53580" y="668296"/>
            <a:ext cx="928829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0"/>
              </a:lnSpc>
            </a:pPr>
            <a:r>
              <a:rPr lang="en-US" sz="155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Home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81945" y="668296"/>
            <a:ext cx="928829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0"/>
              </a:lnSpc>
            </a:pPr>
            <a:r>
              <a:rPr lang="en-US" sz="155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About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210310" y="668296"/>
            <a:ext cx="1384026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0"/>
              </a:lnSpc>
            </a:pPr>
            <a:r>
              <a:rPr lang="en-US" sz="155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Product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038675" y="668296"/>
            <a:ext cx="1181716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0"/>
              </a:lnSpc>
            </a:pPr>
            <a:r>
              <a:rPr lang="en-US" sz="155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Contact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2992" y="3990975"/>
            <a:ext cx="10997783" cy="229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0"/>
              </a:lnSpc>
            </a:pPr>
            <a:r>
              <a:rPr lang="en-US" sz="150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MVP DEMO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5400000">
            <a:off x="12310775" y="4310871"/>
            <a:ext cx="1675465" cy="1675465"/>
          </a:xfrm>
          <a:custGeom>
            <a:avLst/>
            <a:gdLst/>
            <a:ahLst/>
            <a:cxnLst/>
            <a:rect r="r" b="b" t="t" l="l"/>
            <a:pathLst>
              <a:path h="1675465" w="1675465">
                <a:moveTo>
                  <a:pt x="0" y="0"/>
                </a:moveTo>
                <a:lnTo>
                  <a:pt x="1675465" y="0"/>
                </a:lnTo>
                <a:lnTo>
                  <a:pt x="1675465" y="1675465"/>
                </a:lnTo>
                <a:lnTo>
                  <a:pt x="0" y="16754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986240" y="4300664"/>
            <a:ext cx="1685672" cy="1685672"/>
          </a:xfrm>
          <a:custGeom>
            <a:avLst/>
            <a:gdLst/>
            <a:ahLst/>
            <a:cxnLst/>
            <a:rect r="r" b="b" t="t" l="l"/>
            <a:pathLst>
              <a:path h="1685672" w="1685672">
                <a:moveTo>
                  <a:pt x="0" y="0"/>
                </a:moveTo>
                <a:lnTo>
                  <a:pt x="1685671" y="0"/>
                </a:lnTo>
                <a:lnTo>
                  <a:pt x="1685671" y="1685672"/>
                </a:lnTo>
                <a:lnTo>
                  <a:pt x="0" y="16856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4C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5937846" y="-1871806"/>
            <a:ext cx="4443556" cy="4443556"/>
            <a:chOff x="0" y="0"/>
            <a:chExt cx="6355080" cy="63550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020194" y="1183005"/>
            <a:ext cx="1028700" cy="1028700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5D3CC"/>
            </a:solidFill>
          </p:spPr>
        </p:sp>
      </p:grpSp>
      <p:sp>
        <p:nvSpPr>
          <p:cNvPr name="AutoShape 6" id="6"/>
          <p:cNvSpPr/>
          <p:nvPr/>
        </p:nvSpPr>
        <p:spPr>
          <a:xfrm rot="0">
            <a:off x="16927840" y="722292"/>
            <a:ext cx="33146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0">
            <a:off x="16927840" y="785813"/>
            <a:ext cx="33146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0">
            <a:off x="16927840" y="849333"/>
            <a:ext cx="33146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312992" y="3355975"/>
            <a:ext cx="10722686" cy="349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Transparent and Immutable Records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Fast, Secure &amp; Cost Efficient Payments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Stable Transfers using RLUSD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Automated Escrow Functions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Real-time Auditability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1932085" y="3333668"/>
            <a:ext cx="5526066" cy="5924632"/>
          </a:xfrm>
          <a:custGeom>
            <a:avLst/>
            <a:gdLst/>
            <a:ahLst/>
            <a:cxnLst/>
            <a:rect r="r" b="b" t="t" l="l"/>
            <a:pathLst>
              <a:path h="5924632" w="5526066">
                <a:moveTo>
                  <a:pt x="0" y="0"/>
                </a:moveTo>
                <a:lnTo>
                  <a:pt x="5526066" y="0"/>
                </a:lnTo>
                <a:lnTo>
                  <a:pt x="5526066" y="5924632"/>
                </a:lnTo>
                <a:lnTo>
                  <a:pt x="0" y="5924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12992" y="1981118"/>
            <a:ext cx="8983016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HOW IS XRPL USED?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2992" y="552450"/>
            <a:ext cx="2602893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spc="-216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XRPL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53580" y="668296"/>
            <a:ext cx="928829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0"/>
              </a:lnSpc>
            </a:pPr>
            <a:r>
              <a:rPr lang="en-US" sz="155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Home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381945" y="668296"/>
            <a:ext cx="928829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0"/>
              </a:lnSpc>
            </a:pPr>
            <a:r>
              <a:rPr lang="en-US" sz="155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About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210310" y="668296"/>
            <a:ext cx="1384026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0"/>
              </a:lnSpc>
            </a:pPr>
            <a:r>
              <a:rPr lang="en-US" sz="155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Product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038675" y="668296"/>
            <a:ext cx="1181716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0"/>
              </a:lnSpc>
            </a:pPr>
            <a:r>
              <a:rPr lang="en-US" sz="155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Contact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4C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5937846" y="-1871806"/>
            <a:ext cx="4443556" cy="4443556"/>
            <a:chOff x="0" y="0"/>
            <a:chExt cx="6355080" cy="63550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020194" y="1183005"/>
            <a:ext cx="1028700" cy="1028700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5D3CC"/>
            </a:solidFill>
          </p:spPr>
        </p:sp>
      </p:grpSp>
      <p:sp>
        <p:nvSpPr>
          <p:cNvPr name="AutoShape 6" id="6"/>
          <p:cNvSpPr/>
          <p:nvPr/>
        </p:nvSpPr>
        <p:spPr>
          <a:xfrm rot="0">
            <a:off x="16927840" y="722292"/>
            <a:ext cx="33146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0">
            <a:off x="16927840" y="785813"/>
            <a:ext cx="33146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0">
            <a:off x="16927840" y="849333"/>
            <a:ext cx="33146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Object 9" id="9"/>
          <p:cNvGraphicFramePr/>
          <p:nvPr/>
        </p:nvGraphicFramePr>
        <p:xfrm>
          <a:off x="439744" y="3162218"/>
          <a:ext cx="7586157" cy="4274588"/>
        </p:xfrm>
        <a:graphic>
          <a:graphicData uri="http://schemas.openxmlformats.org/presentationml/2006/ole">
            <p:oleObj imgW="9105900" imgH="5791200" r:id="rId4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10" id="10"/>
          <p:cNvSpPr txBox="true"/>
          <p:nvPr/>
        </p:nvSpPr>
        <p:spPr>
          <a:xfrm rot="0">
            <a:off x="1312992" y="1981118"/>
            <a:ext cx="8983016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FUTURE ROADMAP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2992" y="552450"/>
            <a:ext cx="2602893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spc="-216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XRPL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53580" y="668296"/>
            <a:ext cx="928829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0"/>
              </a:lnSpc>
            </a:pPr>
            <a:r>
              <a:rPr lang="en-US" sz="155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Home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381945" y="668296"/>
            <a:ext cx="928829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0"/>
              </a:lnSpc>
            </a:pPr>
            <a:r>
              <a:rPr lang="en-US" sz="155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About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210310" y="668296"/>
            <a:ext cx="1384026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0"/>
              </a:lnSpc>
            </a:pPr>
            <a:r>
              <a:rPr lang="en-US" sz="155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Product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038675" y="668296"/>
            <a:ext cx="1181716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0"/>
              </a:lnSpc>
            </a:pPr>
            <a:r>
              <a:rPr lang="en-US" sz="155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Contact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4C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18050" y="2413394"/>
            <a:ext cx="3320625" cy="3320625"/>
            <a:chOff x="0" y="0"/>
            <a:chExt cx="459475" cy="4594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9475" cy="459475"/>
            </a:xfrm>
            <a:custGeom>
              <a:avLst/>
              <a:gdLst/>
              <a:ahLst/>
              <a:cxnLst/>
              <a:rect r="r" b="b" t="t" l="l"/>
              <a:pathLst>
                <a:path h="459475" w="459475">
                  <a:moveTo>
                    <a:pt x="0" y="0"/>
                  </a:moveTo>
                  <a:lnTo>
                    <a:pt x="459475" y="0"/>
                  </a:lnTo>
                  <a:lnTo>
                    <a:pt x="459475" y="459475"/>
                  </a:lnTo>
                  <a:lnTo>
                    <a:pt x="0" y="459475"/>
                  </a:lnTo>
                  <a:close/>
                </a:path>
              </a:pathLst>
            </a:custGeom>
            <a:solidFill>
              <a:srgbClr val="F878B0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5400000">
            <a:off x="13938675" y="2406561"/>
            <a:ext cx="3320625" cy="3320625"/>
          </a:xfrm>
          <a:custGeom>
            <a:avLst/>
            <a:gdLst/>
            <a:ahLst/>
            <a:cxnLst/>
            <a:rect r="r" b="b" t="t" l="l"/>
            <a:pathLst>
              <a:path h="3320625" w="3320625">
                <a:moveTo>
                  <a:pt x="0" y="0"/>
                </a:moveTo>
                <a:lnTo>
                  <a:pt x="3320625" y="0"/>
                </a:lnTo>
                <a:lnTo>
                  <a:pt x="3320625" y="3320625"/>
                </a:lnTo>
                <a:lnTo>
                  <a:pt x="0" y="33206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3930437" y="5734019"/>
            <a:ext cx="3320625" cy="3320625"/>
          </a:xfrm>
          <a:custGeom>
            <a:avLst/>
            <a:gdLst/>
            <a:ahLst/>
            <a:cxnLst/>
            <a:rect r="r" b="b" t="t" l="l"/>
            <a:pathLst>
              <a:path h="3320625" w="3320625">
                <a:moveTo>
                  <a:pt x="0" y="0"/>
                </a:moveTo>
                <a:lnTo>
                  <a:pt x="3320625" y="0"/>
                </a:lnTo>
                <a:lnTo>
                  <a:pt x="3320625" y="3320625"/>
                </a:lnTo>
                <a:lnTo>
                  <a:pt x="0" y="33206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2992" y="3991067"/>
            <a:ext cx="8240589" cy="206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810"/>
              </a:lnSpc>
            </a:pPr>
            <a:r>
              <a:rPr lang="en-US" b="true" sz="12007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12992" y="552450"/>
            <a:ext cx="2602893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spc="-216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XRPL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53580" y="668296"/>
            <a:ext cx="928829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0"/>
              </a:lnSpc>
            </a:pPr>
            <a:r>
              <a:rPr lang="en-US" sz="155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Home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81945" y="668296"/>
            <a:ext cx="928829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0"/>
              </a:lnSpc>
            </a:pPr>
            <a:r>
              <a:rPr lang="en-US" sz="155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About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210310" y="668296"/>
            <a:ext cx="1384026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0"/>
              </a:lnSpc>
            </a:pPr>
            <a:r>
              <a:rPr lang="en-US" sz="155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Product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038675" y="668296"/>
            <a:ext cx="1181716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0"/>
              </a:lnSpc>
            </a:pPr>
            <a:r>
              <a:rPr lang="en-US" sz="155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Contact</a:t>
            </a:r>
          </a:p>
        </p:txBody>
      </p:sp>
      <p:sp>
        <p:nvSpPr>
          <p:cNvPr name="AutoShape 12" id="12"/>
          <p:cNvSpPr/>
          <p:nvPr/>
        </p:nvSpPr>
        <p:spPr>
          <a:xfrm rot="0">
            <a:off x="16927840" y="722292"/>
            <a:ext cx="33146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0">
            <a:off x="16927840" y="785813"/>
            <a:ext cx="33146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rot="0">
            <a:off x="16927840" y="849333"/>
            <a:ext cx="33146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DAGppmJD8vg</dc:identifier>
  <dcterms:modified xsi:type="dcterms:W3CDTF">2011-08-01T06:04:30Z</dcterms:modified>
  <cp:revision>1</cp:revision>
  <dc:title>Apex Hackathon 2025</dc:title>
</cp:coreProperties>
</file>